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320" r:id="rId21"/>
    <p:sldId id="266" r:id="rId22"/>
    <p:sldId id="267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3" r:id="rId32"/>
    <p:sldId id="284" r:id="rId33"/>
    <p:sldId id="285" r:id="rId34"/>
    <p:sldId id="286" r:id="rId35"/>
    <p:sldId id="280" r:id="rId36"/>
    <p:sldId id="287" r:id="rId37"/>
    <p:sldId id="288" r:id="rId38"/>
    <p:sldId id="289" r:id="rId39"/>
    <p:sldId id="290" r:id="rId40"/>
    <p:sldId id="291" r:id="rId41"/>
    <p:sldId id="281" r:id="rId42"/>
    <p:sldId id="292" r:id="rId43"/>
    <p:sldId id="293" r:id="rId44"/>
    <p:sldId id="282" r:id="rId45"/>
    <p:sldId id="294" r:id="rId46"/>
    <p:sldId id="295" r:id="rId47"/>
    <p:sldId id="268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270" r:id="rId62"/>
    <p:sldId id="309" r:id="rId63"/>
    <p:sldId id="271" r:id="rId64"/>
    <p:sldId id="31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00"/>
    <a:srgbClr val="1B2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1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9E58-1C9B-E44B-8998-0A321153317B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D00D-B766-9E43-9108-934E9306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D00D-B766-9E43-9108-934E930667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tângulo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tângulo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tângulo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tângulo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1" name="Retângulo de cantos arredondados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12" name="Retângulo de cantos arredondados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tângulo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tângulo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tângulo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tângulo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17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18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tângulo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tângulo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tângulo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tângulo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tângulo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tângulo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Retângulo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9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40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fld id="{7D290233-0DD1-4A80-BB1E-9ADC3556DBB6}" type="datetimeFigureOut">
              <a:rPr lang="en-US" smtClean="0"/>
              <a:t>05/12/11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charset="0"/>
              </a:defRPr>
            </a:lvl1pPr>
          </a:lstStyle>
          <a:p>
            <a:endParaRPr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charset="0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pitchFamily="-107" charset="-128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4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charset="0"/>
        <a:buChar char=""/>
        <a:defRPr sz="2200" kern="1200">
          <a:solidFill>
            <a:schemeClr val="accent1"/>
          </a:solidFill>
          <a:latin typeface="+mn-lt"/>
          <a:ea typeface="ＭＳ Ｐゴシック" pitchFamily="-107" charset="-128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pitchFamily="-107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271" y="2184173"/>
            <a:ext cx="8458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/>
              <a:t>TRUE: um sistema para rastreamento, localização e identificação de usuários em ambientes inteligentes</a:t>
            </a:r>
            <a:endParaRPr lang="pt-BR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827" y="4253723"/>
            <a:ext cx="5584371" cy="17526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Danilo Ávila Monte </a:t>
            </a:r>
            <a:r>
              <a:rPr lang="pt-BR" dirty="0" err="1" smtClean="0"/>
              <a:t>Christo</a:t>
            </a:r>
            <a:r>
              <a:rPr lang="pt-BR" dirty="0" smtClean="0"/>
              <a:t> Ferreira 08/27452</a:t>
            </a:r>
          </a:p>
          <a:p>
            <a:r>
              <a:rPr lang="pt-BR" dirty="0" smtClean="0"/>
              <a:t>Tales </a:t>
            </a:r>
            <a:r>
              <a:rPr lang="pt-BR" dirty="0" err="1" smtClean="0"/>
              <a:t>Mundim</a:t>
            </a:r>
            <a:r>
              <a:rPr lang="pt-BR" dirty="0" smtClean="0"/>
              <a:t> Andrade Porto 08/41200</a:t>
            </a:r>
          </a:p>
          <a:p>
            <a:endParaRPr lang="pt-BR" dirty="0" smtClean="0"/>
          </a:p>
          <a:p>
            <a:r>
              <a:rPr lang="pt-BR" dirty="0" smtClean="0"/>
              <a:t>Orientador: Prof. Dr. Carla Denise Castanho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Fabricio Nogueira </a:t>
            </a:r>
            <a:r>
              <a:rPr lang="pt-BR" dirty="0" err="1" smtClean="0"/>
              <a:t>Buzeto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67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019"/>
            <a:ext cx="7913888" cy="1501853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Detecção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; </a:t>
            </a:r>
            <a:endParaRPr lang="en-US" dirty="0"/>
          </a:p>
          <a:p>
            <a:pPr lvl="1"/>
            <a:r>
              <a:rPr lang="en-US" dirty="0" err="1" smtClean="0"/>
              <a:t>Rastreamento</a:t>
            </a:r>
            <a:r>
              <a:rPr lang="en-US" dirty="0" smtClean="0"/>
              <a:t> da </a:t>
            </a:r>
            <a:r>
              <a:rPr lang="en-US" dirty="0" err="1" smtClean="0"/>
              <a:t>entidade</a:t>
            </a:r>
            <a:r>
              <a:rPr lang="en-US" dirty="0" smtClean="0"/>
              <a:t> </a:t>
            </a:r>
            <a:r>
              <a:rPr lang="en-US" smtClean="0"/>
              <a:t>detectada.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465"/>
            <a:ext cx="8229600" cy="1066800"/>
          </a:xfrm>
        </p:spPr>
        <p:txBody>
          <a:bodyPr/>
          <a:lstStyle/>
          <a:p>
            <a:r>
              <a:rPr lang="en-US" dirty="0" err="1"/>
              <a:t>Rastreamento</a:t>
            </a:r>
            <a:r>
              <a:rPr lang="en-US" dirty="0"/>
              <a:t> - </a:t>
            </a:r>
            <a:r>
              <a:rPr lang="en-US" dirty="0" err="1"/>
              <a:t>R</a:t>
            </a:r>
            <a:r>
              <a:rPr lang="en-US" dirty="0" err="1" smtClean="0"/>
              <a:t>epresentação</a:t>
            </a:r>
            <a:endParaRPr lang="en-US" dirty="0"/>
          </a:p>
        </p:txBody>
      </p:sp>
      <p:pic>
        <p:nvPicPr>
          <p:cNvPr id="12" name="Picture 11" descr="represent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5" y="1856621"/>
            <a:ext cx="7475345" cy="3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dirty="0" err="1" smtClean="0"/>
              <a:t>Detecção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Detecção</a:t>
            </a:r>
            <a:endParaRPr lang="pt-BR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Detector de </a:t>
            </a:r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6" name="Rounded Rectangle 5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Subtração</a:t>
            </a:r>
            <a:r>
              <a:rPr lang="en-US" dirty="0" smtClean="0"/>
              <a:t> de </a:t>
            </a:r>
            <a:r>
              <a:rPr lang="en-US" dirty="0" err="1" smtClean="0"/>
              <a:t>fundo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8" name="Right Arrow 7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400000">
            <a:off x="4058838" y="3680930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2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2039469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Rastreamento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Pontos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8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Silhuetas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Núcleo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5400000">
            <a:off x="4058838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8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92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Localização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95" y="1946847"/>
            <a:ext cx="8361818" cy="1659455"/>
          </a:xfrm>
        </p:spPr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Tempo de </a:t>
            </a:r>
            <a:r>
              <a:rPr lang="en-US" dirty="0" err="1"/>
              <a:t>Vôo</a:t>
            </a:r>
            <a:r>
              <a:rPr lang="en-US" dirty="0"/>
              <a:t> (TOF - Time of flight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Luz </a:t>
            </a:r>
            <a:r>
              <a:rPr lang="en-US" dirty="0" err="1"/>
              <a:t>Estruturada</a:t>
            </a:r>
            <a:endParaRPr lang="en-US" dirty="0"/>
          </a:p>
        </p:txBody>
      </p:sp>
      <p:pic>
        <p:nvPicPr>
          <p:cNvPr id="4" name="Picture 3" descr="structured-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3" y="3411471"/>
            <a:ext cx="4508844" cy="3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560"/>
            <a:ext cx="8229600" cy="4979278"/>
          </a:xfrm>
        </p:spPr>
        <p:txBody>
          <a:bodyPr/>
          <a:lstStyle/>
          <a:p>
            <a:r>
              <a:rPr lang="en-US" dirty="0" err="1" smtClean="0"/>
              <a:t>Dificuldades</a:t>
            </a:r>
            <a:endParaRPr lang="en-US" dirty="0" smtClean="0"/>
          </a:p>
          <a:p>
            <a:pPr lvl="1"/>
            <a:r>
              <a:rPr lang="en-US" dirty="0" err="1" smtClean="0"/>
              <a:t>Iluminação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Ângulos</a:t>
            </a:r>
            <a:r>
              <a:rPr lang="en-US" dirty="0" smtClean="0"/>
              <a:t> e poses;</a:t>
            </a:r>
          </a:p>
          <a:p>
            <a:pPr lvl="1"/>
            <a:r>
              <a:rPr lang="en-US" dirty="0" err="1" smtClean="0"/>
              <a:t>Expressões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Maquiagem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Extração</a:t>
            </a:r>
            <a:r>
              <a:rPr lang="en-US" dirty="0" smtClean="0"/>
              <a:t> da face do </a:t>
            </a:r>
            <a:r>
              <a:rPr lang="en-US" dirty="0" err="1" smtClean="0"/>
              <a:t>contexto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lvl="1"/>
            <a:r>
              <a:rPr lang="en-US" dirty="0" err="1" smtClean="0"/>
              <a:t>Detecção</a:t>
            </a:r>
            <a:r>
              <a:rPr lang="en-US" dirty="0" smtClean="0"/>
              <a:t> de faces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das faces </a:t>
            </a:r>
            <a:r>
              <a:rPr lang="en-US" dirty="0" err="1" smtClean="0"/>
              <a:t>encontradas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8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207"/>
            <a:ext cx="8229600" cy="1066800"/>
          </a:xfrm>
        </p:spPr>
        <p:txBody>
          <a:bodyPr/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0520"/>
            <a:ext cx="8229600" cy="4903318"/>
          </a:xfrm>
        </p:spPr>
        <p:txBody>
          <a:bodyPr/>
          <a:lstStyle/>
          <a:p>
            <a:r>
              <a:rPr lang="en-US" dirty="0" smtClean="0"/>
              <a:t>Viola-Jones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Fracos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Fortes;</a:t>
            </a:r>
          </a:p>
          <a:p>
            <a:pPr lvl="1"/>
            <a:r>
              <a:rPr lang="en-US" dirty="0" err="1" smtClean="0"/>
              <a:t>Classificadores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Cascata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aptura de tela 2011-12-03 às 23.1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23" y="2009050"/>
            <a:ext cx="3464377" cy="4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336"/>
            <a:ext cx="8229600" cy="4571502"/>
          </a:xfrm>
        </p:spPr>
        <p:txBody>
          <a:bodyPr/>
          <a:lstStyle/>
          <a:p>
            <a:r>
              <a:rPr lang="en-US" dirty="0" err="1" smtClean="0"/>
              <a:t>Eigenfaces</a:t>
            </a:r>
            <a:endParaRPr lang="en-US" dirty="0" smtClean="0"/>
          </a:p>
          <a:p>
            <a:pPr lvl="1"/>
            <a:r>
              <a:rPr lang="en-US" dirty="0" smtClean="0"/>
              <a:t>Base de faces </a:t>
            </a:r>
            <a:r>
              <a:rPr lang="en-US" dirty="0" err="1" smtClean="0"/>
              <a:t>relativamente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Infere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reduzido</a:t>
            </a:r>
            <a:r>
              <a:rPr lang="en-US" dirty="0" smtClean="0"/>
              <a:t> de </a:t>
            </a:r>
            <a:r>
              <a:rPr lang="en-US" dirty="0" err="1" smtClean="0"/>
              <a:t>cálculos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8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533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Identificação</a:t>
            </a:r>
            <a:r>
              <a:rPr lang="en-US" dirty="0" smtClean="0"/>
              <a:t> – </a:t>
            </a:r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288"/>
            <a:ext cx="8229600" cy="4857550"/>
          </a:xfrm>
        </p:spPr>
        <p:txBody>
          <a:bodyPr/>
          <a:lstStyle/>
          <a:p>
            <a:r>
              <a:rPr lang="en-US" dirty="0" smtClean="0"/>
              <a:t>PCA – Principal Component Analysis</a:t>
            </a:r>
          </a:p>
          <a:p>
            <a:r>
              <a:rPr lang="en-US" dirty="0" err="1" smtClean="0"/>
              <a:t>Eigenfaces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537" indent="0">
              <a:buNone/>
            </a:pPr>
            <a:endParaRPr lang="en-US" dirty="0" smtClean="0"/>
          </a:p>
        </p:txBody>
      </p:sp>
      <p:pic>
        <p:nvPicPr>
          <p:cNvPr id="4" name="Picture 3" descr="Captura de tela 2011-12-03 às 23.24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0" y="2765396"/>
            <a:ext cx="6409667" cy="37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427"/>
            <a:ext cx="8229600" cy="4089529"/>
          </a:xfrm>
        </p:spPr>
        <p:txBody>
          <a:bodyPr/>
          <a:lstStyle/>
          <a:p>
            <a:r>
              <a:rPr lang="pt-BR" dirty="0" err="1" smtClean="0"/>
              <a:t>Eigenface</a:t>
            </a:r>
            <a:r>
              <a:rPr lang="pt-BR" dirty="0" smtClean="0"/>
              <a:t> média</a:t>
            </a:r>
          </a:p>
          <a:p>
            <a:endParaRPr lang="pt-BR" dirty="0" smtClean="0"/>
          </a:p>
          <a:p>
            <a:r>
              <a:rPr lang="pt-BR" dirty="0" err="1" smtClean="0"/>
              <a:t>Eigenvalues</a:t>
            </a:r>
            <a:endParaRPr lang="pt-BR" dirty="0" smtClean="0"/>
          </a:p>
          <a:p>
            <a:pPr marL="109537" indent="0">
              <a:buNone/>
            </a:pPr>
            <a:endParaRPr lang="pt-BR" dirty="0" smtClean="0"/>
          </a:p>
          <a:p>
            <a:r>
              <a:rPr lang="pt-BR" dirty="0" smtClean="0"/>
              <a:t>Representa as imagens por uma lista de diferenças</a:t>
            </a:r>
          </a:p>
          <a:p>
            <a:pPr lvl="1"/>
            <a:r>
              <a:rPr lang="pt-BR" dirty="0"/>
              <a:t>‪</a:t>
            </a:r>
            <a:r>
              <a:rPr lang="pt-BR" dirty="0" err="1"/>
              <a:t>eigenface</a:t>
            </a:r>
            <a:r>
              <a:rPr lang="pt-BR" dirty="0"/>
              <a:t> média + 13% da eigenface0 - 30% da eigenface1 ... + 4% da </a:t>
            </a:r>
            <a:r>
              <a:rPr lang="pt-BR" dirty="0" err="1"/>
              <a:t>eigenfaceN</a:t>
            </a:r>
            <a:r>
              <a:rPr lang="pt-BR" dirty="0"/>
              <a:t>‬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Picture 3" descr="Captura de tela 2011-12-03 às 23.2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4" y="1590427"/>
            <a:ext cx="1565391" cy="179487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517619" y="4195857"/>
            <a:ext cx="418584" cy="2549613"/>
          </a:xfrm>
          <a:prstGeom prst="leftBrace">
            <a:avLst>
              <a:gd name="adj1" fmla="val 4386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2873490" y="5709111"/>
            <a:ext cx="161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‪(13, -30, ..., 4)‬</a:t>
            </a:r>
          </a:p>
        </p:txBody>
      </p:sp>
    </p:spTree>
    <p:extLst>
      <p:ext uri="{BB962C8B-B14F-4D97-AF65-F5344CB8AC3E}">
        <p14:creationId xmlns:p14="http://schemas.microsoft.com/office/powerpoint/2010/main" val="27891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do Trabalho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Sistema TRUE</a:t>
            </a:r>
          </a:p>
          <a:p>
            <a:r>
              <a:rPr lang="pt-BR" dirty="0" smtClean="0"/>
              <a:t>Testes</a:t>
            </a:r>
          </a:p>
          <a:p>
            <a:r>
              <a:rPr lang="pt-BR" dirty="0" smtClean="0"/>
              <a:t>Conclusão</a:t>
            </a:r>
          </a:p>
          <a:p>
            <a:r>
              <a:rPr lang="pt-BR" dirty="0" smtClean="0"/>
              <a:t>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74" y="719649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– </a:t>
            </a:r>
            <a:r>
              <a:rPr lang="en-US" dirty="0" err="1"/>
              <a:t>Reconhecimento</a:t>
            </a:r>
            <a:r>
              <a:rPr lang="en-US" dirty="0"/>
              <a:t> Facial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3404"/>
            <a:ext cx="8229600" cy="4880434"/>
          </a:xfrm>
        </p:spPr>
        <p:txBody>
          <a:bodyPr/>
          <a:lstStyle/>
          <a:p>
            <a:r>
              <a:rPr lang="en-US" dirty="0" err="1" smtClean="0"/>
              <a:t>Distâncias</a:t>
            </a:r>
            <a:r>
              <a:rPr lang="en-US" dirty="0" smtClean="0"/>
              <a:t> entre </a:t>
            </a:r>
            <a:r>
              <a:rPr lang="en-US" dirty="0" err="1" smtClean="0"/>
              <a:t>imagens</a:t>
            </a:r>
            <a:endParaRPr lang="en-US" dirty="0" smtClean="0"/>
          </a:p>
          <a:p>
            <a:pPr lvl="1"/>
            <a:r>
              <a:rPr lang="en-US" dirty="0" err="1" smtClean="0"/>
              <a:t>Euclidiana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Mahalanobis</a:t>
            </a:r>
            <a:endParaRPr lang="en-US" dirty="0"/>
          </a:p>
        </p:txBody>
      </p:sp>
      <p:pic>
        <p:nvPicPr>
          <p:cNvPr id="4" name="Picture 3" descr="graficoDistanciaEntrePon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26" y="2804728"/>
            <a:ext cx="2719825" cy="2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19037" y="2830858"/>
            <a:ext cx="2141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Correlatos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44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- </a:t>
            </a:r>
            <a:r>
              <a:rPr lang="en-US" sz="3600" b="1" dirty="0" err="1" smtClean="0"/>
              <a:t>Projeto</a:t>
            </a:r>
            <a:r>
              <a:rPr lang="en-US" sz="3600" b="1" dirty="0" smtClean="0"/>
              <a:t> CHIL</a:t>
            </a:r>
            <a:endParaRPr lang="en-US" sz="3600" b="1" dirty="0"/>
          </a:p>
        </p:txBody>
      </p:sp>
      <p:pic>
        <p:nvPicPr>
          <p:cNvPr id="9" name="Picture 8" descr="ch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6" y="2688502"/>
            <a:ext cx="3620184" cy="2731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846" y="2391840"/>
            <a:ext cx="38010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Rede de 15 laboratórios </a:t>
            </a:r>
          </a:p>
          <a:p>
            <a:r>
              <a:rPr lang="pt-BR" dirty="0"/>
              <a:t> </a:t>
            </a:r>
            <a:r>
              <a:rPr lang="pt-BR" dirty="0" smtClean="0"/>
              <a:t>    internacionais;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Ambiente de trabalho perceptivo </a:t>
            </a:r>
          </a:p>
          <a:p>
            <a:r>
              <a:rPr lang="pt-BR" dirty="0" smtClean="0"/>
              <a:t>     e colaborativo;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Sistema perceptivo de apoio</a:t>
            </a:r>
          </a:p>
          <a:p>
            <a:r>
              <a:rPr lang="pt-BR" dirty="0" smtClean="0"/>
              <a:t>     a um escritório virtual;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multimodal;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por meio de </a:t>
            </a:r>
          </a:p>
          <a:p>
            <a:r>
              <a:rPr lang="pt-BR" dirty="0" smtClean="0"/>
              <a:t>     reconhecimento facial.</a:t>
            </a:r>
            <a:endParaRPr lang="pt-BR" dirty="0"/>
          </a:p>
          <a:p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17577" y="1676400"/>
            <a:ext cx="46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Computers in the Human Interaction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8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192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b="1" dirty="0" smtClean="0"/>
              <a:t>–</a:t>
            </a:r>
            <a:r>
              <a:rPr lang="en-US" dirty="0" smtClean="0"/>
              <a:t> </a:t>
            </a:r>
            <a:r>
              <a:rPr lang="en-US" sz="3600" b="1" dirty="0" smtClean="0"/>
              <a:t>Smart Flow</a:t>
            </a:r>
            <a:endParaRPr lang="en-US" sz="3600" b="1" dirty="0"/>
          </a:p>
        </p:txBody>
      </p:sp>
      <p:pic>
        <p:nvPicPr>
          <p:cNvPr id="4" name="Picture 3" descr="u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76" y="2326945"/>
            <a:ext cx="5795822" cy="35562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1736992"/>
            <a:ext cx="1826250" cy="5899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Middleware</a:t>
            </a:r>
          </a:p>
          <a:p>
            <a:pPr algn="ctr"/>
            <a:r>
              <a:rPr lang="pt-BR" dirty="0" err="1" smtClean="0"/>
              <a:t>SmartFlow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57595" y="2645702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Sistema multimodal;</a:t>
            </a:r>
          </a:p>
          <a:p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</a:t>
            </a:r>
            <a:r>
              <a:rPr lang="pt-BR" dirty="0"/>
              <a:t>m</a:t>
            </a:r>
            <a:r>
              <a:rPr lang="pt-BR" dirty="0" smtClean="0"/>
              <a:t>ovimento;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Reconhecimento facial;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Localização baseado </a:t>
            </a:r>
          </a:p>
          <a:p>
            <a:r>
              <a:rPr lang="pt-BR" dirty="0"/>
              <a:t> </a:t>
            </a:r>
            <a:r>
              <a:rPr lang="pt-BR" dirty="0" smtClean="0"/>
              <a:t>    em áudio.</a:t>
            </a:r>
          </a:p>
        </p:txBody>
      </p:sp>
      <p:sp>
        <p:nvSpPr>
          <p:cNvPr id="9" name="Oval 8"/>
          <p:cNvSpPr/>
          <p:nvPr/>
        </p:nvSpPr>
        <p:spPr>
          <a:xfrm>
            <a:off x="4579532" y="4774410"/>
            <a:ext cx="973382" cy="9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8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73" y="410614"/>
            <a:ext cx="9042027" cy="1066800"/>
          </a:xfrm>
        </p:spPr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Correlatos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sz="3600" b="1" dirty="0" smtClean="0"/>
              <a:t>AVIARY E MICASA</a:t>
            </a:r>
            <a:endParaRPr lang="en-US" sz="3600" dirty="0"/>
          </a:p>
        </p:txBody>
      </p:sp>
      <p:pic>
        <p:nvPicPr>
          <p:cNvPr id="4" name="Picture 3" descr="micasa_avi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7" y="1822888"/>
            <a:ext cx="6399989" cy="3647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087" y="1677996"/>
            <a:ext cx="1029004" cy="5284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DIVA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50299" y="2558712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Detecção de intrusos;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Rastreamento de várias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postura;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Identificação de pessoas;</a:t>
            </a:r>
          </a:p>
          <a:p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Análise de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59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759905" y="2830858"/>
            <a:ext cx="16594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000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- </a:t>
            </a:r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</p:spTree>
    <p:extLst>
      <p:ext uri="{BB962C8B-B14F-4D97-AF65-F5344CB8AC3E}">
        <p14:creationId xmlns:p14="http://schemas.microsoft.com/office/powerpoint/2010/main" val="183927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pt-BR" dirty="0" smtClean="0"/>
              <a:t>Sistema</a:t>
            </a:r>
            <a:r>
              <a:rPr lang="en-US" dirty="0" smtClean="0"/>
              <a:t> 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1881877" y="2493818"/>
            <a:ext cx="2076549" cy="1418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0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– Middleware </a:t>
            </a:r>
            <a:r>
              <a:rPr lang="en-US" dirty="0" err="1" smtClean="0"/>
              <a:t>uOS</a:t>
            </a:r>
            <a:endParaRPr lang="en-US" dirty="0"/>
          </a:p>
        </p:txBody>
      </p:sp>
      <p:pic>
        <p:nvPicPr>
          <p:cNvPr id="4" name="Content Placeholder 3" descr="uoscamad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3" r="-192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 rot="17891521">
            <a:off x="1083817" y="3878555"/>
            <a:ext cx="906560" cy="271545"/>
          </a:xfrm>
          <a:prstGeom prst="rightArrow">
            <a:avLst>
              <a:gd name="adj1" fmla="val 14474"/>
              <a:gd name="adj2" fmla="val 4089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647070" y="4496520"/>
            <a:ext cx="1112437" cy="55624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TRUE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6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237724" y="5404818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02" r="-45602"/>
          <a:stretch>
            <a:fillRect/>
          </a:stretch>
        </p:blipFill>
        <p:spPr bwMode="auto">
          <a:xfrm>
            <a:off x="457200" y="835025"/>
            <a:ext cx="82296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20538803">
            <a:off x="3518980" y="3225089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Motivação</a:t>
            </a:r>
            <a:endParaRPr lang="pt-B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94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10" name="Picture 9" descr="reconhecimento-simp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1" y="1849152"/>
            <a:ext cx="7090097" cy="2582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1955" y="4663161"/>
            <a:ext cx="612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Obtenção da imagem de entrada;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Pré-processamento da imagem;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Detecção Facial;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 imagem da face;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Reconhecimento facial com </a:t>
            </a:r>
            <a:r>
              <a:rPr lang="pt-BR" sz="2400" i="1" dirty="0" err="1" smtClean="0"/>
              <a:t>Eigenfaces</a:t>
            </a:r>
            <a:r>
              <a:rPr lang="pt-BR" sz="2400" i="1" dirty="0"/>
              <a:t>.</a:t>
            </a:r>
            <a:endParaRPr lang="pt-BR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6275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72"/>
            <a:ext cx="8229600" cy="4951466"/>
          </a:xfrm>
        </p:spPr>
        <p:txBody>
          <a:bodyPr/>
          <a:lstStyle/>
          <a:p>
            <a:r>
              <a:rPr lang="en-US" dirty="0" err="1" smtClean="0"/>
              <a:t>Detecção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Método</a:t>
            </a:r>
            <a:r>
              <a:rPr lang="en-US" dirty="0" smtClean="0"/>
              <a:t> Viola-Jones</a:t>
            </a:r>
          </a:p>
          <a:p>
            <a:pPr lvl="2"/>
            <a:r>
              <a:rPr lang="en-US" dirty="0" err="1" smtClean="0"/>
              <a:t>Bilioteca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err="1" smtClean="0"/>
              <a:t>Classificador</a:t>
            </a:r>
            <a:r>
              <a:rPr lang="en-US" dirty="0" smtClean="0"/>
              <a:t> de Faces </a:t>
            </a:r>
            <a:r>
              <a:rPr lang="en-US" dirty="0" err="1" smtClean="0"/>
              <a:t>Frontais</a:t>
            </a:r>
            <a:endParaRPr lang="en-US" dirty="0"/>
          </a:p>
          <a:p>
            <a:pPr lvl="1"/>
            <a:r>
              <a:rPr lang="en-US" dirty="0" err="1" smtClean="0"/>
              <a:t>Etapas</a:t>
            </a:r>
            <a:endParaRPr lang="en-US" dirty="0" smtClean="0"/>
          </a:p>
          <a:p>
            <a:pPr lvl="2"/>
            <a:r>
              <a:rPr lang="en-US" dirty="0" err="1" smtClean="0"/>
              <a:t>Leitura</a:t>
            </a:r>
            <a:r>
              <a:rPr lang="en-US" dirty="0" smtClean="0"/>
              <a:t> do </a:t>
            </a:r>
            <a:r>
              <a:rPr lang="en-US" dirty="0" err="1" smtClean="0"/>
              <a:t>classificador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Obtenção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pré-processada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Detecção</a:t>
            </a:r>
            <a:r>
              <a:rPr lang="en-US" dirty="0" smtClean="0"/>
              <a:t> facial;</a:t>
            </a:r>
          </a:p>
          <a:p>
            <a:pPr lvl="2"/>
            <a:r>
              <a:rPr lang="en-US" dirty="0" err="1" smtClean="0"/>
              <a:t>Retorno</a:t>
            </a:r>
            <a:r>
              <a:rPr lang="en-US" dirty="0" smtClean="0"/>
              <a:t> da </a:t>
            </a:r>
            <a:r>
              <a:rPr lang="en-US" dirty="0" err="1" smtClean="0"/>
              <a:t>região</a:t>
            </a:r>
            <a:r>
              <a:rPr lang="en-US" dirty="0" smtClean="0"/>
              <a:t> da face </a:t>
            </a:r>
            <a:r>
              <a:rPr lang="en-US" dirty="0" err="1" smtClean="0"/>
              <a:t>detectada</a:t>
            </a:r>
            <a:r>
              <a:rPr lang="en-US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4622" y="51266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6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86" y="1557478"/>
            <a:ext cx="4391171" cy="5016360"/>
          </a:xfrm>
        </p:spPr>
        <p:txBody>
          <a:bodyPr/>
          <a:lstStyle/>
          <a:p>
            <a:r>
              <a:rPr lang="en-US" dirty="0" err="1" smtClean="0"/>
              <a:t>Reconhecimento</a:t>
            </a:r>
            <a:r>
              <a:rPr lang="en-US" dirty="0" smtClean="0"/>
              <a:t> Facial</a:t>
            </a:r>
          </a:p>
          <a:p>
            <a:pPr lvl="1"/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Eigenfaces</a:t>
            </a:r>
            <a:endParaRPr lang="en-US" dirty="0"/>
          </a:p>
          <a:p>
            <a:pPr lvl="2"/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Banco</a:t>
            </a:r>
            <a:r>
              <a:rPr lang="en-US" dirty="0" smtClean="0"/>
              <a:t> de Faces</a:t>
            </a:r>
          </a:p>
          <a:p>
            <a:pPr lvl="2"/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voluntários</a:t>
            </a:r>
            <a:r>
              <a:rPr lang="en-US" dirty="0" smtClean="0"/>
              <a:t> da </a:t>
            </a:r>
            <a:r>
              <a:rPr lang="en-US" dirty="0" err="1" smtClean="0"/>
              <a:t>UnB</a:t>
            </a:r>
            <a:endParaRPr lang="en-US" dirty="0" smtClean="0"/>
          </a:p>
          <a:p>
            <a:pPr lvl="2"/>
            <a:r>
              <a:rPr lang="en-US" dirty="0" err="1" smtClean="0"/>
              <a:t>Banco</a:t>
            </a:r>
            <a:r>
              <a:rPr lang="en-US" dirty="0" smtClean="0"/>
              <a:t> de faces da </a:t>
            </a:r>
            <a:r>
              <a:rPr lang="en-US" dirty="0" err="1" smtClean="0"/>
              <a:t>Universidade</a:t>
            </a:r>
            <a:r>
              <a:rPr lang="en-US" dirty="0" smtClean="0"/>
              <a:t> de </a:t>
            </a:r>
            <a:r>
              <a:rPr lang="en-US" dirty="0" err="1" smtClean="0"/>
              <a:t>Cambrige</a:t>
            </a:r>
            <a:endParaRPr lang="en-US" dirty="0" smtClean="0"/>
          </a:p>
          <a:p>
            <a:pPr marL="703263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  <p:pic>
        <p:nvPicPr>
          <p:cNvPr id="5" name="Picture 4" descr="cambrigdeface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0" y="1632555"/>
            <a:ext cx="4083060" cy="49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econhecimento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54" b="-21754"/>
          <a:stretch>
            <a:fillRect/>
          </a:stretch>
        </p:blipFill>
        <p:spPr>
          <a:xfrm>
            <a:off x="457200" y="1641475"/>
            <a:ext cx="8229600" cy="49323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tela 2011-12-03 às 15.4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22" b="-31822"/>
          <a:stretch>
            <a:fillRect/>
          </a:stretch>
        </p:blipFill>
        <p:spPr>
          <a:xfrm>
            <a:off x="457200" y="1649413"/>
            <a:ext cx="8229600" cy="492442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Reconhecimento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8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6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7" name="Rounded Rectangle 6"/>
          <p:cNvSpPr/>
          <p:nvPr/>
        </p:nvSpPr>
        <p:spPr>
          <a:xfrm>
            <a:off x="2048739" y="5395547"/>
            <a:ext cx="1677926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9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643"/>
            <a:ext cx="4706362" cy="4942195"/>
          </a:xfrm>
        </p:spPr>
        <p:txBody>
          <a:bodyPr/>
          <a:lstStyle/>
          <a:p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OpenNI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Profundidade</a:t>
            </a:r>
            <a:endParaRPr lang="en-US" dirty="0" smtClean="0"/>
          </a:p>
          <a:p>
            <a:r>
              <a:rPr lang="en-US" dirty="0" err="1" smtClean="0"/>
              <a:t>Rastreamento</a:t>
            </a:r>
            <a:endParaRPr lang="en-US" dirty="0" smtClean="0"/>
          </a:p>
          <a:p>
            <a:pPr lvl="1"/>
            <a:r>
              <a:rPr lang="en-US" dirty="0" err="1" smtClean="0"/>
              <a:t>Subtração</a:t>
            </a:r>
            <a:r>
              <a:rPr lang="en-US" dirty="0" smtClean="0"/>
              <a:t> de Fundo</a:t>
            </a:r>
          </a:p>
          <a:p>
            <a:pPr lvl="1"/>
            <a:r>
              <a:rPr lang="en-US" dirty="0" err="1" smtClean="0"/>
              <a:t>Silhuetas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  <p:pic>
        <p:nvPicPr>
          <p:cNvPr id="5" name="Picture 4" descr="localiz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9" y="3020836"/>
            <a:ext cx="4989487" cy="3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a-rastreament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57200" y="1603375"/>
            <a:ext cx="8229600" cy="49704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Rastreamento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8736"/>
            <a:ext cx="8229600" cy="1066800"/>
          </a:xfrm>
        </p:spPr>
        <p:txBody>
          <a:bodyPr/>
          <a:lstStyle/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4" name="Content Placeholder 3" descr="diagrama-rel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" r="-3447"/>
          <a:stretch>
            <a:fillRect/>
          </a:stretch>
        </p:blipFill>
        <p:spPr>
          <a:xfrm>
            <a:off x="457200" y="1873250"/>
            <a:ext cx="8229600" cy="4700588"/>
          </a:xfrm>
        </p:spPr>
      </p:pic>
    </p:spTree>
    <p:extLst>
      <p:ext uri="{BB962C8B-B14F-4D97-AF65-F5344CB8AC3E}">
        <p14:creationId xmlns:p14="http://schemas.microsoft.com/office/powerpoint/2010/main" val="8929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1223"/>
            <a:ext cx="8229600" cy="4682615"/>
          </a:xfrm>
        </p:spPr>
        <p:txBody>
          <a:bodyPr/>
          <a:lstStyle/>
          <a:p>
            <a:r>
              <a:rPr lang="en-US" dirty="0" err="1" smtClean="0"/>
              <a:t>Número</a:t>
            </a:r>
            <a:r>
              <a:rPr lang="en-US" dirty="0" smtClean="0"/>
              <a:t> total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reconhecido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confiança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obtido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3" y="4649546"/>
            <a:ext cx="6130809" cy="1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6643"/>
            <a:ext cx="8229600" cy="5857195"/>
          </a:xfrm>
        </p:spPr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Ubíqua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Picture 1" descr="FirefoxScreenSnapz001n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823"/>
            <a:ext cx="7587171" cy="40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688736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TRUE –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Rastreamento</a:t>
            </a:r>
            <a:r>
              <a:rPr lang="en-US" dirty="0" smtClean="0"/>
              <a:t> e                  	     </a:t>
            </a:r>
            <a:r>
              <a:rPr lang="en-US" dirty="0" err="1" smtClean="0"/>
              <a:t>Reconhecimento</a:t>
            </a:r>
            <a:endParaRPr lang="en-US" dirty="0"/>
          </a:p>
        </p:txBody>
      </p:sp>
      <p:pic>
        <p:nvPicPr>
          <p:cNvPr id="5" name="Picture 4" descr="Captura de tela 2011-12-03 às 16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7" y="2122784"/>
            <a:ext cx="4320107" cy="1464094"/>
          </a:xfrm>
          <a:prstGeom prst="rect">
            <a:avLst/>
          </a:prstGeom>
        </p:spPr>
      </p:pic>
      <p:pic>
        <p:nvPicPr>
          <p:cNvPr id="6" name="Picture 5" descr="Captura de tela 2011-12-03 às 16.4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20" y="3651773"/>
            <a:ext cx="5602704" cy="1095959"/>
          </a:xfrm>
          <a:prstGeom prst="rect">
            <a:avLst/>
          </a:prstGeom>
        </p:spPr>
      </p:pic>
      <p:pic>
        <p:nvPicPr>
          <p:cNvPr id="7" name="Picture 6" descr="Captura de tela 2011-12-03 às 16.4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7" y="4853254"/>
            <a:ext cx="4193656" cy="1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5571455" y="3012978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gistr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01" b="-33301"/>
          <a:stretch>
            <a:fillRect/>
          </a:stretch>
        </p:blipFill>
        <p:spPr>
          <a:xfrm>
            <a:off x="1733547" y="1010498"/>
            <a:ext cx="5386049" cy="32042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Registro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3547" y="4044456"/>
            <a:ext cx="5852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 smtClean="0"/>
              <a:t>Obtenção das imagens do novo usuário;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Processamento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Armazenamento das imagens;</a:t>
            </a:r>
          </a:p>
          <a:p>
            <a:pPr marL="285750" indent="-285750">
              <a:buFont typeface="Arial"/>
              <a:buChar char="•"/>
            </a:pPr>
            <a:r>
              <a:rPr lang="pt-BR" sz="2400" dirty="0" smtClean="0"/>
              <a:t>Treinamento do sistema.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831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901"/>
            <a:ext cx="8229600" cy="1066800"/>
          </a:xfrm>
        </p:spPr>
        <p:txBody>
          <a:bodyPr/>
          <a:lstStyle/>
          <a:p>
            <a:r>
              <a:rPr lang="x-none" dirty="0"/>
              <a:t>TRUE – Módulo de Registro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8229600" cy="4960736"/>
          </a:xfrm>
        </p:spPr>
        <p:txBody>
          <a:bodyPr/>
          <a:lstStyle/>
          <a:p>
            <a:r>
              <a:rPr lang="en-US" dirty="0" err="1" smtClean="0"/>
              <a:t>Treinamento</a:t>
            </a:r>
            <a:endParaRPr lang="en-US" dirty="0"/>
          </a:p>
        </p:txBody>
      </p:sp>
      <p:pic>
        <p:nvPicPr>
          <p:cNvPr id="4" name="Picture 3" descr="diagrama-reg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4" y="2401881"/>
            <a:ext cx="7601296" cy="35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pic>
        <p:nvPicPr>
          <p:cNvPr id="5" name="Content Placeholder 3" descr="modulo-integra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10" b="-16910"/>
          <a:stretch>
            <a:fillRect/>
          </a:stretch>
        </p:blipFill>
        <p:spPr>
          <a:xfrm>
            <a:off x="457200" y="1851025"/>
            <a:ext cx="8229600" cy="5006975"/>
          </a:xfrm>
        </p:spPr>
      </p:pic>
      <p:sp>
        <p:nvSpPr>
          <p:cNvPr id="6" name="Rounded Rectangle 5"/>
          <p:cNvSpPr/>
          <p:nvPr/>
        </p:nvSpPr>
        <p:spPr>
          <a:xfrm>
            <a:off x="2058009" y="2985165"/>
            <a:ext cx="1742818" cy="723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2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UserDriver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Inicialização</a:t>
            </a:r>
            <a:endParaRPr lang="pt-BR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Eventos</a:t>
            </a:r>
            <a:endParaRPr lang="pt-BR" dirty="0"/>
          </a:p>
        </p:txBody>
      </p:sp>
      <p:sp>
        <p:nvSpPr>
          <p:cNvPr id="10" name="Right Arrow 9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98006"/>
            <a:ext cx="8229600" cy="1066800"/>
          </a:xfrm>
        </p:spPr>
        <p:txBody>
          <a:bodyPr/>
          <a:lstStyle/>
          <a:p>
            <a:r>
              <a:rPr lang="x-none" dirty="0" smtClean="0"/>
              <a:t>TRUE – Módulo de Integração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048" y="3605597"/>
            <a:ext cx="1288573" cy="6641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Serviços</a:t>
            </a:r>
            <a:endParaRPr lang="pt-BR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507058" y="2299218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Consultas</a:t>
            </a:r>
            <a:endParaRPr lang="pt-BR" dirty="0"/>
          </a:p>
        </p:txBody>
      </p:sp>
      <p:sp>
        <p:nvSpPr>
          <p:cNvPr id="9" name="Right Arrow 8"/>
          <p:cNvSpPr/>
          <p:nvPr/>
        </p:nvSpPr>
        <p:spPr>
          <a:xfrm rot="19130701">
            <a:off x="1222148" y="2991786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2507058" y="317665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Cadastro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2507058" y="4043607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Remoção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2507058" y="4887240"/>
            <a:ext cx="1293768" cy="720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Treino</a:t>
            </a:r>
            <a:endParaRPr lang="pt-BR" dirty="0"/>
          </a:p>
        </p:txBody>
      </p:sp>
      <p:sp>
        <p:nvSpPr>
          <p:cNvPr id="15" name="Rounded Rectangle 14"/>
          <p:cNvSpPr/>
          <p:nvPr/>
        </p:nvSpPr>
        <p:spPr>
          <a:xfrm>
            <a:off x="4537255" y="2603251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Novo </a:t>
            </a:r>
            <a:r>
              <a:rPr lang="en-US" dirty="0" err="1" smtClean="0"/>
              <a:t>usuário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4453822" y="4520704"/>
            <a:ext cx="1492520" cy="722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Atualização</a:t>
            </a:r>
            <a:endParaRPr lang="pt-BR" dirty="0"/>
          </a:p>
        </p:txBody>
      </p:sp>
      <p:sp>
        <p:nvSpPr>
          <p:cNvPr id="17" name="Rounded Rectangle 16"/>
          <p:cNvSpPr/>
          <p:nvPr/>
        </p:nvSpPr>
        <p:spPr>
          <a:xfrm>
            <a:off x="4537255" y="3549536"/>
            <a:ext cx="1293768" cy="720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perdido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53885">
            <a:off x="1253140" y="4795778"/>
            <a:ext cx="1285637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958046">
            <a:off x="1503178" y="4239606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279744">
            <a:off x="1503176" y="3634607"/>
            <a:ext cx="991121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7517099" y="3543406"/>
            <a:ext cx="1288573" cy="664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Eventos</a:t>
            </a:r>
            <a:endParaRPr lang="pt-BR" b="1" dirty="0"/>
          </a:p>
        </p:txBody>
      </p:sp>
      <p:sp>
        <p:nvSpPr>
          <p:cNvPr id="22" name="Right Arrow 21"/>
          <p:cNvSpPr/>
          <p:nvPr/>
        </p:nvSpPr>
        <p:spPr>
          <a:xfrm rot="12593812">
            <a:off x="6007007" y="3254562"/>
            <a:ext cx="142123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 rot="9482775">
            <a:off x="6037074" y="4434372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rot="10800000">
            <a:off x="5946342" y="3875985"/>
            <a:ext cx="1380758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913704" y="3046301"/>
            <a:ext cx="1351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1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818"/>
            <a:ext cx="8229600" cy="1066800"/>
          </a:xfrm>
        </p:spPr>
        <p:txBody>
          <a:bodyPr/>
          <a:lstStyle/>
          <a:p>
            <a:r>
              <a:rPr lang="en-US" dirty="0" smtClean="0"/>
              <a:t>Testes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102"/>
            <a:ext cx="3905380" cy="4960736"/>
          </a:xfrm>
        </p:spPr>
        <p:txBody>
          <a:bodyPr/>
          <a:lstStyle/>
          <a:p>
            <a:r>
              <a:rPr lang="en-US" dirty="0" err="1" smtClean="0"/>
              <a:t>Rastreamento</a:t>
            </a:r>
            <a:endParaRPr lang="en-US" dirty="0" smtClean="0"/>
          </a:p>
          <a:p>
            <a:r>
              <a:rPr lang="en-US" dirty="0" err="1" smtClean="0"/>
              <a:t>Localização</a:t>
            </a:r>
            <a:endParaRPr lang="en-US" dirty="0" smtClean="0"/>
          </a:p>
          <a:p>
            <a:r>
              <a:rPr lang="en-US" dirty="0" err="1" smtClean="0"/>
              <a:t>Reconhecimento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pic>
        <p:nvPicPr>
          <p:cNvPr id="4" name="Picture 3" descr="lai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80" y="1408197"/>
            <a:ext cx="4324220" cy="360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133" y="5015448"/>
            <a:ext cx="88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LAICO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7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77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Detecção</a:t>
            </a:r>
            <a:endParaRPr lang="en-US" sz="3200" b="1" dirty="0"/>
          </a:p>
        </p:txBody>
      </p:sp>
      <p:pic>
        <p:nvPicPr>
          <p:cNvPr id="4" name="Content Placeholder 3" descr="laico-teste-detecca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2" r="-19592"/>
          <a:stretch>
            <a:fillRect/>
          </a:stretch>
        </p:blipFill>
        <p:spPr>
          <a:xfrm>
            <a:off x="2076548" y="1539497"/>
            <a:ext cx="5211805" cy="3123665"/>
          </a:xfr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" y="4992759"/>
            <a:ext cx="2156174" cy="1459657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36" y="4992758"/>
            <a:ext cx="2156174" cy="1459657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93" y="4992758"/>
            <a:ext cx="2166727" cy="1459658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5" y="4992758"/>
            <a:ext cx="2160656" cy="14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1071"/>
            <a:ext cx="8229600" cy="5802767"/>
          </a:xfrm>
        </p:spPr>
        <p:txBody>
          <a:bodyPr/>
          <a:lstStyle/>
          <a:p>
            <a:r>
              <a:rPr lang="pt-BR" dirty="0" smtClean="0"/>
              <a:t>Ambientes Inteligentes</a:t>
            </a:r>
            <a:endParaRPr lang="pt-BR" dirty="0"/>
          </a:p>
        </p:txBody>
      </p:sp>
      <p:pic>
        <p:nvPicPr>
          <p:cNvPr id="4" name="Picture 4" descr="Frigidaire FAA055P7A - 5,200 BTU Mini Compact Room Air Conditioner"/>
          <p:cNvPicPr>
            <a:picLocks noChangeAspect="1" noChangeArrowheads="1"/>
          </p:cNvPicPr>
          <p:nvPr/>
        </p:nvPicPr>
        <p:blipFill>
          <a:blip r:embed="rId3" cstate="print"/>
          <a:srcRect t="17182" b="17528"/>
          <a:stretch>
            <a:fillRect/>
          </a:stretch>
        </p:blipFill>
        <p:spPr bwMode="auto">
          <a:xfrm>
            <a:off x="4089453" y="2890912"/>
            <a:ext cx="871364" cy="568914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5" name="Picture 2" descr="http://darow.files.wordpress.com/2010/03/google-nexus-one.jpg"/>
          <p:cNvPicPr>
            <a:picLocks noChangeAspect="1" noChangeArrowheads="1"/>
          </p:cNvPicPr>
          <p:nvPr/>
        </p:nvPicPr>
        <p:blipFill>
          <a:blip r:embed="rId4" cstate="print"/>
          <a:srcRect l="7560" r="6761"/>
          <a:stretch>
            <a:fillRect/>
          </a:stretch>
        </p:blipFill>
        <p:spPr bwMode="auto">
          <a:xfrm>
            <a:off x="3683211" y="3069353"/>
            <a:ext cx="504056" cy="980515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7" name="Picture 6" descr="http://prosoft-informatica.com/loja/images/webcam2.jpg"/>
          <p:cNvPicPr>
            <a:picLocks noChangeAspect="1" noChangeArrowheads="1"/>
          </p:cNvPicPr>
          <p:nvPr/>
        </p:nvPicPr>
        <p:blipFill>
          <a:blip r:embed="rId5" cstate="print"/>
          <a:srcRect l="26460" t="4725" r="28181" b="5501"/>
          <a:stretch>
            <a:fillRect/>
          </a:stretch>
        </p:blipFill>
        <p:spPr bwMode="auto">
          <a:xfrm>
            <a:off x="4932362" y="3067955"/>
            <a:ext cx="466157" cy="738082"/>
          </a:xfrm>
          <a:prstGeom prst="rect">
            <a:avLst/>
          </a:prstGeom>
          <a:noFill/>
          <a:ln w="127000" cmpd="thickThin">
            <a:noFill/>
          </a:ln>
        </p:spPr>
      </p:pic>
      <p:pic>
        <p:nvPicPr>
          <p:cNvPr id="8" name="Picture 8" descr="http://www.geeky-gadgets.com/wp-content/uploads/2009/03/16000-dollar-pc_1.jpg"/>
          <p:cNvPicPr>
            <a:picLocks noChangeAspect="1" noChangeArrowheads="1"/>
          </p:cNvPicPr>
          <p:nvPr/>
        </p:nvPicPr>
        <p:blipFill>
          <a:blip r:embed="rId6" cstate="print"/>
          <a:srcRect l="6667" t="1052" r="4444" b="2174"/>
          <a:stretch>
            <a:fillRect/>
          </a:stretch>
        </p:blipFill>
        <p:spPr bwMode="auto">
          <a:xfrm>
            <a:off x="4267406" y="3581816"/>
            <a:ext cx="693411" cy="936104"/>
          </a:xfrm>
          <a:prstGeom prst="rect">
            <a:avLst/>
          </a:prstGeom>
          <a:noFill/>
          <a:ln w="127000" cmpd="thickThin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890492" y="3152580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510335" y="3271674"/>
            <a:ext cx="51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+</a:t>
            </a:r>
            <a:endParaRPr lang="pt-BR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1129" y="3271674"/>
            <a:ext cx="1669143" cy="707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431629" y="3436705"/>
            <a:ext cx="126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Aplicações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bigstockphoto_Symbol_Person_Choice_Silhouett_24209603-300x300.jp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" y="2923235"/>
            <a:ext cx="1664162" cy="1346574"/>
          </a:xfrm>
          <a:prstGeom prst="rect">
            <a:avLst/>
          </a:prstGeom>
        </p:spPr>
      </p:pic>
      <p:pic>
        <p:nvPicPr>
          <p:cNvPr id="19" name="Picture 18" descr="740px-Curly_Brackets_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6" y="4363117"/>
            <a:ext cx="6045400" cy="1018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5636" y="5551714"/>
            <a:ext cx="288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1B2859"/>
                </a:solidFill>
              </a:rPr>
              <a:t>Middleware</a:t>
            </a:r>
            <a:endParaRPr lang="pt-BR" sz="4000" dirty="0">
              <a:solidFill>
                <a:srgbClr val="1B2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25488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r>
              <a:rPr lang="en-US" dirty="0" smtClean="0"/>
              <a:t> - </a:t>
            </a:r>
            <a:r>
              <a:rPr lang="en-US" sz="3200" b="1" dirty="0" err="1" smtClean="0"/>
              <a:t>Oclusão</a:t>
            </a:r>
            <a:endParaRPr lang="en-US" sz="3200" b="1" dirty="0"/>
          </a:p>
        </p:txBody>
      </p:sp>
      <p:pic>
        <p:nvPicPr>
          <p:cNvPr id="5" name="Picture 4" descr="oclusao_corretam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" y="1915762"/>
            <a:ext cx="3243571" cy="2160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842" y="4126209"/>
            <a:ext cx="175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parcial</a:t>
            </a:r>
            <a:endParaRPr lang="pt-BR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1915762"/>
            <a:ext cx="1829725" cy="1227504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1915762"/>
            <a:ext cx="1819564" cy="1227504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3288454"/>
            <a:ext cx="1829725" cy="1238583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3" y="3288453"/>
            <a:ext cx="1819564" cy="1226673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2" y="4692776"/>
            <a:ext cx="1829725" cy="1230067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4692775"/>
            <a:ext cx="1823363" cy="1230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995" y="6230658"/>
            <a:ext cx="23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Oclusão momentânea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60992" y="1823052"/>
            <a:ext cx="29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1600" y="1823052"/>
            <a:ext cx="32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0992" y="3188123"/>
            <a:ext cx="32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0134" y="3194900"/>
            <a:ext cx="3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225" y="4616809"/>
            <a:ext cx="32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639" y="4616809"/>
            <a:ext cx="33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87" y="484779"/>
            <a:ext cx="8741901" cy="1066800"/>
          </a:xfrm>
        </p:spPr>
        <p:txBody>
          <a:bodyPr/>
          <a:lstStyle/>
          <a:p>
            <a:r>
              <a:rPr lang="en-US" dirty="0"/>
              <a:t>Testes –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b="1" dirty="0" smtClean="0"/>
              <a:t>- </a:t>
            </a:r>
            <a:r>
              <a:rPr lang="en-US" sz="3600" b="1" dirty="0" err="1" smtClean="0"/>
              <a:t>Interferências</a:t>
            </a:r>
            <a:endParaRPr lang="en-US" sz="3600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8" y="2404483"/>
            <a:ext cx="3640683" cy="2444094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6" y="2404483"/>
            <a:ext cx="3645688" cy="2444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1705" y="4950554"/>
            <a:ext cx="243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com objetos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5154292" y="4950554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Interação entre 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78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uarios-rastrea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50" y="1774076"/>
            <a:ext cx="6573122" cy="44187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Rastreamento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69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Captura de tela 2011-12-03 às 18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4966779"/>
            <a:ext cx="5496361" cy="1891221"/>
          </a:xfrm>
          <a:prstGeom prst="rect">
            <a:avLst/>
          </a:prstGeom>
        </p:spPr>
      </p:pic>
      <p:pic>
        <p:nvPicPr>
          <p:cNvPr id="6" name="Picture 5" descr="eixoz-img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" y="1527139"/>
            <a:ext cx="6610348" cy="3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z</a:t>
            </a:r>
            <a:endParaRPr lang="en-US" sz="3600" b="1" dirty="0"/>
          </a:p>
        </p:txBody>
      </p:sp>
      <p:pic>
        <p:nvPicPr>
          <p:cNvPr id="5" name="Picture 4" descr="grafico-eixo-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2" y="1413317"/>
            <a:ext cx="7197234" cy="54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  <p:pic>
        <p:nvPicPr>
          <p:cNvPr id="5" name="Picture 4" descr="eixox-im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3" y="1486684"/>
            <a:ext cx="5722626" cy="2644911"/>
          </a:xfrm>
          <a:prstGeom prst="rect">
            <a:avLst/>
          </a:prstGeom>
        </p:spPr>
      </p:pic>
      <p:pic>
        <p:nvPicPr>
          <p:cNvPr id="7" name="Picture 6" descr="Captura de tela 2011-12-03 às 18.35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1" y="4273412"/>
            <a:ext cx="5101641" cy="24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fico-eixo-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25" r="-11425"/>
          <a:stretch>
            <a:fillRect/>
          </a:stretch>
        </p:blipFill>
        <p:spPr>
          <a:xfrm>
            <a:off x="457200" y="1353522"/>
            <a:ext cx="8229600" cy="522031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22487" y="484779"/>
            <a:ext cx="8741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dirty="0" smtClean="0"/>
              <a:t>Testes – </a:t>
            </a:r>
            <a:r>
              <a:rPr lang="en-US" dirty="0" err="1" smtClean="0"/>
              <a:t>Localização</a:t>
            </a:r>
            <a:r>
              <a:rPr lang="en-US" dirty="0" smtClean="0"/>
              <a:t> </a:t>
            </a:r>
            <a:r>
              <a:rPr lang="en-US" sz="3600" b="1" dirty="0" smtClean="0"/>
              <a:t>– </a:t>
            </a:r>
            <a:r>
              <a:rPr lang="en-US" sz="3600" b="1" dirty="0" err="1" smtClean="0"/>
              <a:t>eixo</a:t>
            </a:r>
            <a:r>
              <a:rPr lang="en-US" sz="3600" b="1" dirty="0" smtClean="0"/>
              <a:t> 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72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- </a:t>
            </a:r>
            <a:r>
              <a:rPr lang="en-US" dirty="0" err="1" smtClean="0"/>
              <a:t>Identificação</a:t>
            </a:r>
            <a:endParaRPr lang="en-US" dirty="0"/>
          </a:p>
        </p:txBody>
      </p:sp>
      <p:pic>
        <p:nvPicPr>
          <p:cNvPr id="4" name="Content Placeholder 3" descr="Captura de tela 2011-12-03 às 18.47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8" b="-6508"/>
          <a:stretch>
            <a:fillRect/>
          </a:stretch>
        </p:blipFill>
        <p:spPr>
          <a:xfrm>
            <a:off x="1446167" y="1354084"/>
            <a:ext cx="6081843" cy="3645118"/>
          </a:xfrm>
        </p:spPr>
      </p:pic>
      <p:sp>
        <p:nvSpPr>
          <p:cNvPr id="5" name="TextBox 4"/>
          <p:cNvSpPr txBox="1"/>
          <p:nvPr/>
        </p:nvSpPr>
        <p:spPr>
          <a:xfrm>
            <a:off x="3281689" y="510815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smtClean="0"/>
              <a:t>Verdadeiro Positivo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Verdadeiro Negativo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Falso Negativo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7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tela 2011-12-03 às 18.52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67" b="-7667"/>
          <a:stretch>
            <a:fillRect/>
          </a:stretch>
        </p:blipFill>
        <p:spPr>
          <a:xfrm>
            <a:off x="1316383" y="1233686"/>
            <a:ext cx="6878570" cy="42155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1º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8" name="Picture 7" descr="Captura de tela 2011-12-03 às 18.5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9" y="5449199"/>
            <a:ext cx="387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Identificação</a:t>
            </a:r>
            <a:r>
              <a:rPr lang="en-US" dirty="0" smtClean="0"/>
              <a:t> – 2º </a:t>
            </a:r>
            <a:r>
              <a:rPr lang="en-US" dirty="0" err="1" smtClean="0"/>
              <a:t>Conjunto</a:t>
            </a:r>
            <a:endParaRPr lang="en-US" dirty="0"/>
          </a:p>
        </p:txBody>
      </p:sp>
      <p:pic>
        <p:nvPicPr>
          <p:cNvPr id="5" name="Picture 4" descr="Captura de tela 2011-12-03 às 18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3" y="1625746"/>
            <a:ext cx="7123073" cy="3777983"/>
          </a:xfrm>
          <a:prstGeom prst="rect">
            <a:avLst/>
          </a:prstGeom>
        </p:spPr>
      </p:pic>
      <p:pic>
        <p:nvPicPr>
          <p:cNvPr id="6" name="Picture 5" descr="Captura de tela 2011-12-03 às 18.5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56" y="5564308"/>
            <a:ext cx="3695700" cy="101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4989" y="5569636"/>
            <a:ext cx="97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+8,87%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6169" y="5838821"/>
            <a:ext cx="9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-11,27%</a:t>
            </a:r>
            <a:endParaRPr lang="pt-BR" dirty="0">
              <a:solidFill>
                <a:srgbClr val="A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4696" y="6141637"/>
            <a:ext cx="84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AE0000"/>
                </a:solidFill>
              </a:rPr>
              <a:t>+2,4%</a:t>
            </a:r>
            <a:endParaRPr lang="pt-BR" dirty="0">
              <a:solidFill>
                <a:srgbClr val="A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3" y="1371600"/>
            <a:ext cx="8670396" cy="5202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3857"/>
            <a:ext cx="8229600" cy="5829981"/>
          </a:xfrm>
        </p:spPr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de </a:t>
            </a:r>
            <a:r>
              <a:rPr lang="en-US" dirty="0" err="1" smtClean="0"/>
              <a:t>Contexto</a:t>
            </a:r>
            <a:endParaRPr lang="en-US" dirty="0" smtClean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4758" y="1501853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Temperatura</a:t>
            </a:r>
            <a:endParaRPr lang="pt-BR" dirty="0"/>
          </a:p>
        </p:txBody>
      </p:sp>
      <p:sp>
        <p:nvSpPr>
          <p:cNvPr id="8" name="Rounded Rectangle 7"/>
          <p:cNvSpPr/>
          <p:nvPr/>
        </p:nvSpPr>
        <p:spPr>
          <a:xfrm>
            <a:off x="574758" y="2038418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Luminosidade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239410" y="3021681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Quantidade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3239410" y="3606512"/>
            <a:ext cx="1715008" cy="9467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Frequência de entrada e saída</a:t>
            </a:r>
            <a:endParaRPr lang="pt-BR" dirty="0"/>
          </a:p>
        </p:txBody>
      </p:sp>
      <p:sp>
        <p:nvSpPr>
          <p:cNvPr id="11" name="Rounded Rectangle 10"/>
          <p:cNvSpPr/>
          <p:nvPr/>
        </p:nvSpPr>
        <p:spPr>
          <a:xfrm>
            <a:off x="3239410" y="5170324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Quem são?</a:t>
            </a:r>
            <a:endParaRPr lang="pt-BR" dirty="0"/>
          </a:p>
        </p:txBody>
      </p:sp>
      <p:sp>
        <p:nvSpPr>
          <p:cNvPr id="12" name="Rounded Rectangle 11"/>
          <p:cNvSpPr/>
          <p:nvPr/>
        </p:nvSpPr>
        <p:spPr>
          <a:xfrm>
            <a:off x="3239410" y="4604246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Onde estão?</a:t>
            </a:r>
            <a:endParaRPr lang="pt-BR" dirty="0"/>
          </a:p>
        </p:txBody>
      </p:sp>
      <p:sp>
        <p:nvSpPr>
          <p:cNvPr id="13" name="Rounded Rectangle 12"/>
          <p:cNvSpPr/>
          <p:nvPr/>
        </p:nvSpPr>
        <p:spPr>
          <a:xfrm>
            <a:off x="3239410" y="5722392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que estão fazendo?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574758" y="2548875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Umidade</a:t>
            </a:r>
            <a:endParaRPr lang="pt-BR" dirty="0"/>
          </a:p>
        </p:txBody>
      </p:sp>
      <p:sp>
        <p:nvSpPr>
          <p:cNvPr id="16" name="Rounded Rectangle 15"/>
          <p:cNvSpPr/>
          <p:nvPr/>
        </p:nvSpPr>
        <p:spPr>
          <a:xfrm>
            <a:off x="380838" y="4715400"/>
            <a:ext cx="1715008" cy="472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Usuários</a:t>
            </a:r>
            <a:endParaRPr lang="pt-BR" dirty="0"/>
          </a:p>
        </p:txBody>
      </p:sp>
      <p:sp>
        <p:nvSpPr>
          <p:cNvPr id="18" name="Right Arrow 17"/>
          <p:cNvSpPr/>
          <p:nvPr/>
        </p:nvSpPr>
        <p:spPr>
          <a:xfrm rot="18419709">
            <a:off x="1935703" y="3791099"/>
            <a:ext cx="1356375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 rot="19588835">
            <a:off x="2286614" y="4388856"/>
            <a:ext cx="952144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 rot="20737042">
            <a:off x="2477314" y="4790167"/>
            <a:ext cx="711238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853244">
            <a:off x="2402223" y="5221516"/>
            <a:ext cx="620570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1230793">
            <a:off x="2275060" y="5584730"/>
            <a:ext cx="835113" cy="275323"/>
          </a:xfrm>
          <a:prstGeom prst="rightArrow">
            <a:avLst>
              <a:gd name="adj1" fmla="val 27045"/>
              <a:gd name="adj2" fmla="val 69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smtClean="0"/>
              <a:t>Testes –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pic>
        <p:nvPicPr>
          <p:cNvPr id="5" name="Picture 4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0" y="2136909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39026" y="3046301"/>
            <a:ext cx="2101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7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6149" y="2252780"/>
            <a:ext cx="1915593" cy="914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Sistema TRUE</a:t>
            </a:r>
            <a:endParaRPr lang="pt-B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08617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Rastreamento</a:t>
            </a:r>
            <a:endParaRPr lang="pt-BR" dirty="0"/>
          </a:p>
        </p:txBody>
      </p:sp>
      <p:sp>
        <p:nvSpPr>
          <p:cNvPr id="9" name="Rounded Rectangle 8"/>
          <p:cNvSpPr/>
          <p:nvPr/>
        </p:nvSpPr>
        <p:spPr>
          <a:xfrm>
            <a:off x="3606149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Localização</a:t>
            </a:r>
            <a:endParaRPr lang="pt-BR" dirty="0"/>
          </a:p>
        </p:txBody>
      </p:sp>
      <p:sp>
        <p:nvSpPr>
          <p:cNvPr id="10" name="Rounded Rectangle 9"/>
          <p:cNvSpPr/>
          <p:nvPr/>
        </p:nvSpPr>
        <p:spPr>
          <a:xfrm>
            <a:off x="6678696" y="4360165"/>
            <a:ext cx="1915593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Identificação</a:t>
            </a:r>
            <a:endParaRPr lang="pt-BR" dirty="0"/>
          </a:p>
        </p:txBody>
      </p:sp>
      <p:sp>
        <p:nvSpPr>
          <p:cNvPr id="11" name="Right Arrow 10"/>
          <p:cNvSpPr/>
          <p:nvPr/>
        </p:nvSpPr>
        <p:spPr>
          <a:xfrm rot="8550772">
            <a:off x="2114084" y="3625618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616808">
            <a:off x="5382924" y="3681934"/>
            <a:ext cx="1585223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5400000">
            <a:off x="4058839" y="3692213"/>
            <a:ext cx="1015455" cy="231767"/>
          </a:xfrm>
          <a:prstGeom prst="rightArrow">
            <a:avLst>
              <a:gd name="adj1" fmla="val 50001"/>
              <a:gd name="adj2" fmla="val 9799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66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0572439">
            <a:off x="3561291" y="2830858"/>
            <a:ext cx="20566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Trabalhos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Futuros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746"/>
            <a:ext cx="8229600" cy="49480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tornou</a:t>
            </a:r>
            <a:r>
              <a:rPr lang="en-US" dirty="0" smtClean="0"/>
              <a:t>-se </a:t>
            </a:r>
            <a:r>
              <a:rPr lang="en-US" dirty="0" err="1" smtClean="0"/>
              <a:t>possível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reconfiguração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stabelecimento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contextos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efinição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perfis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Sistema</a:t>
            </a:r>
            <a:r>
              <a:rPr lang="en-US" dirty="0" smtClean="0"/>
              <a:t> TRUE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melhorado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de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Múltiplos</a:t>
            </a:r>
            <a:r>
              <a:rPr lang="en-US" dirty="0" smtClean="0"/>
              <a:t> </a:t>
            </a:r>
            <a:r>
              <a:rPr lang="en-US" dirty="0" err="1" smtClean="0"/>
              <a:t>Kinects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Estudos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cadastros</a:t>
            </a:r>
            <a:r>
              <a:rPr lang="en-US" dirty="0" smtClean="0"/>
              <a:t> de </a:t>
            </a:r>
            <a:r>
              <a:rPr lang="en-US" dirty="0" err="1" smtClean="0"/>
              <a:t>usuários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profundidade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8946"/>
            <a:ext cx="8229600" cy="1066800"/>
          </a:xfrm>
        </p:spPr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572439">
            <a:off x="3439875" y="2830858"/>
            <a:ext cx="22994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Objetivo do</a:t>
            </a:r>
          </a:p>
          <a:p>
            <a:pPr algn="ctr"/>
            <a:r>
              <a:rPr lang="pt-B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Trabalho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2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32" y="1511120"/>
            <a:ext cx="1984368" cy="125393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Middleware 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rapezóide 23"/>
          <p:cNvSpPr/>
          <p:nvPr/>
        </p:nvSpPr>
        <p:spPr>
          <a:xfrm rot="3758356">
            <a:off x="5770552" y="1737856"/>
            <a:ext cx="901298" cy="2232135"/>
          </a:xfrm>
          <a:prstGeom prst="trapezoid">
            <a:avLst>
              <a:gd name="adj" fmla="val 50000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rgbClr val="FFFFFF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175"/>
            <a:ext cx="4836146" cy="760197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Trabalho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335" y="2966623"/>
            <a:ext cx="2215606" cy="86217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Sistema </a:t>
            </a:r>
            <a:r>
              <a:rPr lang="pt-BR" b="1" dirty="0" smtClean="0">
                <a:solidFill>
                  <a:srgbClr val="000000"/>
                </a:solidFill>
              </a:rPr>
              <a:t>TRUE</a:t>
            </a:r>
            <a:endParaRPr lang="pt-BR" b="1" dirty="0">
              <a:solidFill>
                <a:srgbClr val="000000"/>
              </a:solidFill>
            </a:endParaRPr>
          </a:p>
        </p:txBody>
      </p:sp>
      <p:pic>
        <p:nvPicPr>
          <p:cNvPr id="7" name="Picture 2" descr="I:\Nova pasta\Sem-Título-1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30250" y="1995284"/>
            <a:ext cx="855431" cy="76976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335" y="4029504"/>
            <a:ext cx="221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Tracking and Recognizing Users in the Environment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" y="2966623"/>
            <a:ext cx="1892826" cy="114331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2122900" y="3216932"/>
            <a:ext cx="978408" cy="48463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630381" y="3844838"/>
            <a:ext cx="84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Kinect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3D Character and Blank Board by catheryn.carcamo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86" r="-43786"/>
          <a:stretch>
            <a:fillRect/>
          </a:stretch>
        </p:blipFill>
        <p:spPr bwMode="auto">
          <a:xfrm>
            <a:off x="457200" y="723900"/>
            <a:ext cx="822960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rot="20572439">
            <a:off x="3150493" y="2781161"/>
            <a:ext cx="2748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Fundamentação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Teórica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98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ção_GPC_2010_DSOA_ultim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Apresentação_GPC_2010_DSOA_ultimo.thmx</Template>
  <TotalTime>1927</TotalTime>
  <Words>851</Words>
  <Application>Microsoft Macintosh PowerPoint</Application>
  <PresentationFormat>On-screen Show (4:3)</PresentationFormat>
  <Paragraphs>270</Paragraphs>
  <Slides>64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Apresentação_GPC_2010_DSOA_ultimo</vt:lpstr>
      <vt:lpstr>TRUE: um sistema para rastreamento, localização e identificação de usuários em ambientes inteligentes</vt:lpstr>
      <vt:lpstr>Roteiro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Rastreamento</vt:lpstr>
      <vt:lpstr>Rastreamento - Representação</vt:lpstr>
      <vt:lpstr>Rastreamento - Detecção</vt:lpstr>
      <vt:lpstr>Rastreamento</vt:lpstr>
      <vt:lpstr>Localização</vt:lpstr>
      <vt:lpstr>Identificação</vt:lpstr>
      <vt:lpstr>Identificação – Detecção Facial</vt:lpstr>
      <vt:lpstr>Identificação – Reconhecimento Facial</vt:lpstr>
      <vt:lpstr>Identificação – Reconhecimento Facial</vt:lpstr>
      <vt:lpstr>Identificação – Reconhecimento Facial</vt:lpstr>
      <vt:lpstr>Identificação – Reconhecimento Facial</vt:lpstr>
      <vt:lpstr>PowerPoint Presentation</vt:lpstr>
      <vt:lpstr>Trabalhos Correlatos - Projeto CHIL</vt:lpstr>
      <vt:lpstr>Trabalhos Correlatos – Smart Flow</vt:lpstr>
      <vt:lpstr>Trabalhos Correlatos – AVIARY E MICASA</vt:lpstr>
      <vt:lpstr>PowerPoint Presentation</vt:lpstr>
      <vt:lpstr>Sistema TRUE - Arquitetura</vt:lpstr>
      <vt:lpstr>Sistema TRUE – Middleware uOS</vt:lpstr>
      <vt:lpstr>TRUE – Middleware uOS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Reconhecimento</vt:lpstr>
      <vt:lpstr>TRUE – Módulo de Rastreamento</vt:lpstr>
      <vt:lpstr>TRUE – Módulo de Rastreamento</vt:lpstr>
      <vt:lpstr>TRUE – Módulo de Rastreamento</vt:lpstr>
      <vt:lpstr>TRUE – Relação Rastreamento e                        Reconhecimento</vt:lpstr>
      <vt:lpstr>PowerPoint Presentation</vt:lpstr>
      <vt:lpstr>PowerPoint Presentation</vt:lpstr>
      <vt:lpstr>TRUE – Módulo de Registro</vt:lpstr>
      <vt:lpstr>TRUE – Módulo de Registro</vt:lpstr>
      <vt:lpstr>TRUE – Módulo de Registro</vt:lpstr>
      <vt:lpstr>TRUE – Módulo de Integração</vt:lpstr>
      <vt:lpstr>TRUE – Módulo de Integração</vt:lpstr>
      <vt:lpstr>TRUE – Módulo de Integração</vt:lpstr>
      <vt:lpstr>PowerPoint Presentation</vt:lpstr>
      <vt:lpstr>Testes</vt:lpstr>
      <vt:lpstr>Testes – Rastreamento - Detecção</vt:lpstr>
      <vt:lpstr>Testes – Rastreamento - Oclusão</vt:lpstr>
      <vt:lpstr>Testes – Rastreamento - Interferências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Testes - Identificação</vt:lpstr>
      <vt:lpstr>Testes – Identificação – 1º Conjunto</vt:lpstr>
      <vt:lpstr>Testes – Identificação – 2º Conjunto</vt:lpstr>
      <vt:lpstr>Testes – Integração</vt:lpstr>
      <vt:lpstr>PowerPoint Presentation</vt:lpstr>
      <vt:lpstr>Conclusão</vt:lpstr>
      <vt:lpstr>PowerPoint Presentation</vt:lpstr>
      <vt:lpstr>Trabalhos Futuros</vt:lpstr>
    </vt:vector>
  </TitlesOfParts>
  <Company>unb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TRUE: um sistema para rastreamento, localização e identificação de usuários em ambientes inteligentes</dc:title>
  <dc:creator>danilo avila</dc:creator>
  <cp:lastModifiedBy>danilo avila</cp:lastModifiedBy>
  <cp:revision>160</cp:revision>
  <dcterms:created xsi:type="dcterms:W3CDTF">2011-12-03T10:22:09Z</dcterms:created>
  <dcterms:modified xsi:type="dcterms:W3CDTF">2011-12-05T21:43:47Z</dcterms:modified>
</cp:coreProperties>
</file>